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9" r:id="rId4"/>
    <p:sldId id="260" r:id="rId5"/>
    <p:sldId id="264" r:id="rId6"/>
    <p:sldId id="265" r:id="rId7"/>
    <p:sldId id="267" r:id="rId8"/>
    <p:sldId id="266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744"/>
  </p:normalViewPr>
  <p:slideViewPr>
    <p:cSldViewPr snapToGrid="0" snapToObjects="1">
      <p:cViewPr varScale="1">
        <p:scale>
          <a:sx n="110" d="100"/>
          <a:sy n="110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AB60-71E9-4893-BA59-76550EFBFEC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F71E5-576F-4C23-BEEF-5E7E85B5B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9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5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6672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1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5686" y="4400550"/>
            <a:ext cx="6161314" cy="466725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0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5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1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0114" y="4400550"/>
            <a:ext cx="6095999" cy="4558393"/>
          </a:xfrm>
        </p:spPr>
        <p:txBody>
          <a:bodyPr/>
          <a:lstStyle/>
          <a:p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2506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4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1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71E5-576F-4C23-BEEF-5E7E85B5BD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1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54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9A70-F44F-1E47-BCE4-9FB8D52A8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7808" y="1122363"/>
            <a:ext cx="69101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D26CD-DB3A-9845-92A0-8067D347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808" y="3602037"/>
            <a:ext cx="6910192" cy="23875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D6843-E7C1-FF4A-B2EB-F87F532E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9488-C980-7746-A05D-037E8A40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6E6F9-160F-5B4A-A3DA-97444FE1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C56333A-9A43-0E49-9C1F-B56EA2856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72" y="263540"/>
            <a:ext cx="2902413" cy="29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3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5D02-C0FB-FF45-BECE-13C74C68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7702F-A0ED-8647-AF47-C73CE5C0F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4A704-D830-4242-B4EC-6CE6D26D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F4FDC-B66F-7B4F-ADBF-4CDCBB5B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BCD57-1C27-844A-BEEF-EBF646E4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E1D76-501D-FA49-97FC-58D1E2E2C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BCF3B-0484-4D4A-8722-A762D1BB0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8267-6234-214A-8476-048D89F5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34958-E78E-BA4E-B68B-3FF80C8A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C427-C477-F640-9B84-CD6A9C15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7755-720E-1243-80D0-C9D30B65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106EF-78DB-2949-8E01-FF151EF95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315-F0C6-A743-B64D-045F723E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B58FD-3EC9-A940-AECD-D1E4C60C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5CC1-BBED-6745-A7F4-8CFC7981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8DEDD8C-6D90-A74E-A6FB-C07572739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94" y="326807"/>
            <a:ext cx="1562220" cy="15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05FA-2652-9E4D-91A5-D1A9B038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5F09B-3F23-C54F-A16D-2F5242B54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AF75-F821-674A-AA09-46A7576F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70D25-6568-EB4C-AFCD-3E6FEFBF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1B3F6-E19D-5C4C-A365-90CBACB5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390F-8D9C-A34F-93E5-E3F2EFA7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B31B9-CC64-0644-BEF9-596B6F724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3D523-876E-2C42-A3A7-9E6A38EDA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B461E-CCEA-2B49-87C0-AF6D82B0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0B8AC-7ED0-D646-B252-C5DFFE03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974A5-C044-8F4C-9A5A-8BFEB9F5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2506-94E0-0548-943E-943D6CF8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F3175-9243-3048-83B3-41AEB392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7DCB0-9BBC-7E4F-B64D-B1958702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35313-755D-1A41-8B5F-FCC4A6CF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56851-586B-CA4C-ADAE-3A94A967B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3A4D1-9F4D-5948-AA9D-702F7DB4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B6529-2C83-5E40-A9B5-E258B24E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81A78-72AE-BA4C-AE2D-86E3FDFE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8688-7D6A-F74C-8AB5-4EE31EB0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77994-6916-EF48-A9E4-7CBCE43A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63F58-F39E-3B4A-9489-0C2B51E8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0CC8D-ABC6-0D4E-AC5F-785A73E4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D7D7B-3059-B643-BF23-651710E6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6B61C-82A9-DC40-903A-42B9BF85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56E2A-6470-0A4A-B33C-83ED3C7E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4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5236-2A1B-7C47-BAAE-7B9CB880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5DEB-0D14-5B44-8366-F2746ECD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F82D-72C3-2E4D-B4E0-50A894FE5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7E680-715B-3843-9E93-5F52CF67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C7377-1ECE-0D4A-8252-AE57F6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199B6-0E80-E941-934D-790A2E5B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B76C-1641-BD4D-B133-A137F39F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83B8F-8A95-254F-8069-ECD492263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2DB61-5C55-BA4F-A315-F51139615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F344D-5AFB-244B-A4B9-883DE5D2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3FBB6-B3F8-D449-8627-D673D294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E398C-630C-1E40-9BCE-640A3438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D7772-3A45-CC42-9C5F-54ADB771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588B2-C832-E544-9956-E26039D13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F8A7-1449-154F-89CA-360518D5D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EEF7-6549-7B45-A42E-8CB21F5C7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52BB-5A9B-5745-88A5-0710751BF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5469" y="2050438"/>
            <a:ext cx="7792915" cy="1391017"/>
          </a:xfrm>
        </p:spPr>
        <p:txBody>
          <a:bodyPr/>
          <a:lstStyle/>
          <a:p>
            <a:r>
              <a:rPr lang="en-GB" sz="6600" dirty="0"/>
              <a:t>Launch Event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8562" y="3619623"/>
            <a:ext cx="7792915" cy="79411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Wednesday 24</a:t>
            </a:r>
            <a:r>
              <a:rPr lang="en-GB" sz="3600" baseline="30000" dirty="0">
                <a:solidFill>
                  <a:srgbClr val="FFFF00"/>
                </a:solidFill>
              </a:rPr>
              <a:t>th</a:t>
            </a:r>
            <a:r>
              <a:rPr lang="en-GB" sz="3600" dirty="0">
                <a:solidFill>
                  <a:srgbClr val="FFFF00"/>
                </a:solidFill>
              </a:rPr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154359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Agenda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864426"/>
              </p:ext>
            </p:extLst>
          </p:nvPr>
        </p:nvGraphicFramePr>
        <p:xfrm>
          <a:off x="1856509" y="1413167"/>
          <a:ext cx="8876146" cy="5218544"/>
        </p:xfrm>
        <a:graphic>
          <a:graphicData uri="http://schemas.openxmlformats.org/drawingml/2006/table">
            <a:tbl>
              <a:tblPr firstRow="1" firstCol="1" bandRow="1"/>
              <a:tblGrid>
                <a:gridCol w="2249908">
                  <a:extLst>
                    <a:ext uri="{9D8B030D-6E8A-4147-A177-3AD203B41FA5}">
                      <a16:colId xmlns:a16="http://schemas.microsoft.com/office/drawing/2014/main" val="617633420"/>
                    </a:ext>
                  </a:extLst>
                </a:gridCol>
                <a:gridCol w="6626238">
                  <a:extLst>
                    <a:ext uri="{9D8B030D-6E8A-4147-A177-3AD203B41FA5}">
                      <a16:colId xmlns:a16="http://schemas.microsoft.com/office/drawing/2014/main" val="4101001392"/>
                    </a:ext>
                  </a:extLst>
                </a:gridCol>
              </a:tblGrid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12.50-13.00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 in and get settled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442251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13-13.15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Welcome, Introductions &amp; The Vision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252058"/>
                  </a:ext>
                </a:extLst>
              </a:tr>
              <a:tr h="1897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13.15-14.00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note lectures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Professor Dave Jones OBE, Dean for the NIHR Academy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Professor Anne-Maree Keenan OBE, Associate Dean for the NIHR Academy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Karen Fernando, Assistant Director of Infrastructure and Capacity Building Structures for the NIHR Academy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Richard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Milham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Integrated Pathways, Programme Manager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034538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14.00-14.10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we mean by ‘Clinical Education Research’?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49360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14.10-14.35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ClinEdR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2021 – where are we now?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30453"/>
                  </a:ext>
                </a:extLst>
              </a:tr>
              <a:tr h="120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14.35-15.15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 Out Discussions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ClinEdR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2024, </a:t>
                      </a:r>
                      <a:r>
                        <a:rPr lang="en-GB" sz="1600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beyond</a:t>
                      </a: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do we need to be?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 we get there?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15326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15.15-15.25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Stretch your legs and grab a coffee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488145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15.25-15.55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Sharing break out thoughts and ideas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004663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15.55-16.00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 and Close of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41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36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Thank you for attending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Conversation will continue!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Email: clinical.education.incubator@newcastle.ac.uk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Interactive webinar for career researchers – coming soon!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39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 Very Warm Welcome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From the Incubator event team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Gillian Vance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Janice Ellis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Bryan </a:t>
            </a:r>
            <a:r>
              <a:rPr lang="en-GB" dirty="0" err="1">
                <a:solidFill>
                  <a:schemeClr val="bg1"/>
                </a:solidFill>
              </a:rPr>
              <a:t>Burford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Diane Livingstone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Our co-hosts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Edit your zoom name to show your full name and organisation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Audience interaction – essential!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Encourage use of chat box for asking questions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Please do tweet from the main session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65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Agenda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83216"/>
              </p:ext>
            </p:extLst>
          </p:nvPr>
        </p:nvGraphicFramePr>
        <p:xfrm>
          <a:off x="1856509" y="1413167"/>
          <a:ext cx="8876146" cy="5218544"/>
        </p:xfrm>
        <a:graphic>
          <a:graphicData uri="http://schemas.openxmlformats.org/drawingml/2006/table">
            <a:tbl>
              <a:tblPr firstRow="1" firstCol="1" bandRow="1"/>
              <a:tblGrid>
                <a:gridCol w="2249908">
                  <a:extLst>
                    <a:ext uri="{9D8B030D-6E8A-4147-A177-3AD203B41FA5}">
                      <a16:colId xmlns:a16="http://schemas.microsoft.com/office/drawing/2014/main" val="617633420"/>
                    </a:ext>
                  </a:extLst>
                </a:gridCol>
                <a:gridCol w="6626238">
                  <a:extLst>
                    <a:ext uri="{9D8B030D-6E8A-4147-A177-3AD203B41FA5}">
                      <a16:colId xmlns:a16="http://schemas.microsoft.com/office/drawing/2014/main" val="4101001392"/>
                    </a:ext>
                  </a:extLst>
                </a:gridCol>
              </a:tblGrid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12.50-13.00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 in and get settled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442251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13-13.15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Welcome, Introductions &amp; The Vision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252058"/>
                  </a:ext>
                </a:extLst>
              </a:tr>
              <a:tr h="1897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13.15-14.00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note lectures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Professor Dave Jones OBE, Dean for the NIHR Academy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Professor Anne-Maree Keenan OBE, Associate Dean for the NIHR Academy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Karen Fernando, Assistant Director of Infrastructure and Capacity Building Structures for the NIHR Academy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Richard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Milham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Programme Manager Integrated Pathways,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034538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14.00-14.10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we mean by ‘Clinical Education Research’?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49360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14.10-14.35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ClinEdR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2021 – where are we now?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30453"/>
                  </a:ext>
                </a:extLst>
              </a:tr>
              <a:tr h="120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14.35-15.15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 Out Discussions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ClinEdR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2024, </a:t>
                      </a:r>
                      <a:r>
                        <a:rPr lang="en-GB" sz="1600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beyond</a:t>
                      </a: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do we need to be?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 we get there?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15326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15.15-15.25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Stretch your legs and grab a coffee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488145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15.25-15.55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Sharing break out thoughts and ideas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004663"/>
                  </a:ext>
                </a:extLst>
              </a:tr>
              <a:tr h="3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15.55-16.00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 and Close of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41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03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Co-hosts and ‘story tellers’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1846" y="1835054"/>
            <a:ext cx="5506614" cy="4351338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FFFF00"/>
                </a:solidFill>
              </a:rPr>
              <a:t>Julian Archer</a:t>
            </a:r>
            <a:r>
              <a:rPr lang="en-GB" dirty="0">
                <a:solidFill>
                  <a:schemeClr val="bg1"/>
                </a:solidFill>
              </a:rPr>
              <a:t>		Australia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Megan Brown</a:t>
            </a:r>
            <a:r>
              <a:rPr lang="en-GB" dirty="0">
                <a:solidFill>
                  <a:schemeClr val="bg1"/>
                </a:solidFill>
              </a:rPr>
              <a:t>		Hull-York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Oliver Burton</a:t>
            </a:r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err="1">
                <a:solidFill>
                  <a:schemeClr val="bg1"/>
                </a:solidFill>
              </a:rPr>
              <a:t>Keele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rgbClr val="FFFF00"/>
                </a:solidFill>
              </a:rPr>
              <a:t>Sonia </a:t>
            </a:r>
            <a:r>
              <a:rPr lang="en-GB" dirty="0" err="1">
                <a:solidFill>
                  <a:srgbClr val="FFFF00"/>
                </a:solidFill>
              </a:rPr>
              <a:t>Bussey</a:t>
            </a:r>
            <a:r>
              <a:rPr lang="en-GB" dirty="0">
                <a:solidFill>
                  <a:schemeClr val="bg1"/>
                </a:solidFill>
              </a:rPr>
              <a:t>		Newcastle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Daniele </a:t>
            </a:r>
            <a:r>
              <a:rPr lang="en-GB" dirty="0" err="1">
                <a:solidFill>
                  <a:srgbClr val="FFFF00"/>
                </a:solidFill>
              </a:rPr>
              <a:t>Carrieri</a:t>
            </a: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>
                <a:solidFill>
                  <a:schemeClr val="bg1"/>
                </a:solidFill>
              </a:rPr>
              <a:t>	Exeter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Richard Conn</a:t>
            </a:r>
            <a:r>
              <a:rPr lang="en-GB" dirty="0">
                <a:solidFill>
                  <a:schemeClr val="bg1"/>
                </a:solidFill>
              </a:rPr>
              <a:t>		Belfast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Michael </a:t>
            </a:r>
            <a:r>
              <a:rPr lang="en-GB" dirty="0" err="1">
                <a:solidFill>
                  <a:srgbClr val="FFFF00"/>
                </a:solidFill>
              </a:rPr>
              <a:t>Escudier</a:t>
            </a:r>
            <a:r>
              <a:rPr lang="en-GB" dirty="0">
                <a:solidFill>
                  <a:schemeClr val="bg1"/>
                </a:solidFill>
              </a:rPr>
              <a:t>	London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Gabrielle Finn</a:t>
            </a:r>
            <a:r>
              <a:rPr lang="en-GB" dirty="0">
                <a:solidFill>
                  <a:schemeClr val="bg1"/>
                </a:solidFill>
              </a:rPr>
              <a:t>		Manchester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6038459" y="1825723"/>
            <a:ext cx="57740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solidFill>
                  <a:srgbClr val="FFFF00"/>
                </a:solidFill>
              </a:rPr>
              <a:t>Simon Fleming</a:t>
            </a:r>
            <a:r>
              <a:rPr lang="en-GB" dirty="0">
                <a:solidFill>
                  <a:schemeClr val="bg1"/>
                </a:solidFill>
              </a:rPr>
              <a:t>		London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Gary Frost</a:t>
            </a:r>
            <a:r>
              <a:rPr lang="en-GB" dirty="0">
                <a:solidFill>
                  <a:schemeClr val="bg1"/>
                </a:solidFill>
              </a:rPr>
              <a:t>		London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Julie Green</a:t>
            </a:r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err="1">
                <a:solidFill>
                  <a:schemeClr val="bg1"/>
                </a:solidFill>
              </a:rPr>
              <a:t>Keele</a:t>
            </a:r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Karen </a:t>
            </a:r>
            <a:r>
              <a:rPr lang="en-GB" dirty="0" err="1">
                <a:solidFill>
                  <a:srgbClr val="FFFF00"/>
                </a:solidFill>
              </a:rPr>
              <a:t>Mattick</a:t>
            </a:r>
            <a:r>
              <a:rPr lang="en-GB" dirty="0">
                <a:solidFill>
                  <a:schemeClr val="bg1"/>
                </a:solidFill>
              </a:rPr>
              <a:t>		Exeter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Sandra Nicholson</a:t>
            </a:r>
            <a:r>
              <a:rPr lang="en-GB" dirty="0">
                <a:solidFill>
                  <a:schemeClr val="bg1"/>
                </a:solidFill>
              </a:rPr>
              <a:t>	London	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Sophie Park</a:t>
            </a:r>
            <a:r>
              <a:rPr lang="en-GB" dirty="0">
                <a:solidFill>
                  <a:schemeClr val="bg1"/>
                </a:solidFill>
              </a:rPr>
              <a:t>		London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Alison Pooler</a:t>
            </a:r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err="1">
                <a:solidFill>
                  <a:schemeClr val="bg1"/>
                </a:solidFill>
              </a:rPr>
              <a:t>Keele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rgbClr val="FFFF00"/>
                </a:solidFill>
              </a:rPr>
              <a:t>Eliot Rees</a:t>
            </a:r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err="1">
                <a:solidFill>
                  <a:schemeClr val="bg1"/>
                </a:solidFill>
              </a:rPr>
              <a:t>Keele</a:t>
            </a:r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Why are we here, and why now?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‘training is patient safety for the next 30 years’ </a:t>
            </a:r>
            <a:r>
              <a:rPr lang="en-GB" dirty="0">
                <a:solidFill>
                  <a:schemeClr val="bg1"/>
                </a:solidFill>
              </a:rPr>
              <a:t>(Temple, 2010),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Healthcare landscape is changing –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Patterns of health and disease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Technological and therapeutic advances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Systems of care delivery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800" i="1" dirty="0">
                <a:solidFill>
                  <a:srgbClr val="FFFF00"/>
                </a:solidFill>
              </a:rPr>
              <a:t>Research into, and informing, changing needs/delivery of training is central to safe and sustainable NHS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800" i="1" dirty="0">
                <a:solidFill>
                  <a:srgbClr val="FFFF00"/>
                </a:solidFill>
              </a:rPr>
              <a:t>Anticipate, and solve practice challenges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4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Academic Workforce – the leaking pipeline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513" y="2108638"/>
            <a:ext cx="4359018" cy="182895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11373"/>
              </p:ext>
            </p:extLst>
          </p:nvPr>
        </p:nvGraphicFramePr>
        <p:xfrm>
          <a:off x="5776939" y="1802083"/>
          <a:ext cx="4525848" cy="1405511"/>
        </p:xfrm>
        <a:graphic>
          <a:graphicData uri="http://schemas.openxmlformats.org/drawingml/2006/table">
            <a:tbl>
              <a:tblPr firstRow="1" firstCol="1" bandRow="1"/>
              <a:tblGrid>
                <a:gridCol w="1979077">
                  <a:extLst>
                    <a:ext uri="{9D8B030D-6E8A-4147-A177-3AD203B41FA5}">
                      <a16:colId xmlns:a16="http://schemas.microsoft.com/office/drawing/2014/main" val="968831804"/>
                    </a:ext>
                  </a:extLst>
                </a:gridCol>
                <a:gridCol w="2546771">
                  <a:extLst>
                    <a:ext uri="{9D8B030D-6E8A-4147-A177-3AD203B41FA5}">
                      <a16:colId xmlns:a16="http://schemas.microsoft.com/office/drawing/2014/main" val="2661860620"/>
                    </a:ext>
                  </a:extLst>
                </a:gridCol>
              </a:tblGrid>
              <a:tr h="31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survey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WTE, all grades,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84996"/>
                  </a:ext>
                </a:extLst>
              </a:tr>
              <a:tr h="272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Physicians / Medicine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2104.7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383849"/>
                  </a:ext>
                </a:extLst>
              </a:tr>
              <a:tr h="272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655939"/>
                  </a:ext>
                </a:extLst>
              </a:tr>
              <a:tr h="272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Paediatrics &amp; Child Health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711657"/>
                  </a:ext>
                </a:extLst>
              </a:tr>
              <a:tr h="27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4358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4448" y="5039433"/>
            <a:ext cx="9220140" cy="885949"/>
            <a:chOff x="1353649" y="5552228"/>
            <a:chExt cx="9220140" cy="8859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649" y="5552228"/>
              <a:ext cx="7687748" cy="8859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85564" y="5995202"/>
              <a:ext cx="138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NEJM, 1979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571762" y="2469363"/>
            <a:ext cx="653313" cy="4916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564386" y="2544569"/>
            <a:ext cx="3288557" cy="3007659"/>
            <a:chOff x="8654627" y="2833559"/>
            <a:chExt cx="3288557" cy="30076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4627" y="2833559"/>
              <a:ext cx="2003462" cy="2526932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0152207" y="5471886"/>
              <a:ext cx="1790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DSC survey, 2019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74466" y="4073092"/>
            <a:ext cx="4082030" cy="467121"/>
            <a:chOff x="1274466" y="4073092"/>
            <a:chExt cx="4082030" cy="467121"/>
          </a:xfrm>
        </p:grpSpPr>
        <p:sp>
          <p:nvSpPr>
            <p:cNvPr id="13" name="TextBox 12"/>
            <p:cNvSpPr txBox="1"/>
            <p:nvPr/>
          </p:nvSpPr>
          <p:spPr>
            <a:xfrm>
              <a:off x="1274466" y="4073092"/>
              <a:ext cx="1192816" cy="369332"/>
            </a:xfrm>
            <a:prstGeom prst="rect">
              <a:avLst/>
            </a:prstGeom>
            <a:noFill/>
            <a:ln>
              <a:solidFill>
                <a:prstClr val="black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Early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19967" y="4170881"/>
              <a:ext cx="1670897" cy="369332"/>
            </a:xfrm>
            <a:prstGeom prst="rect">
              <a:avLst/>
            </a:prstGeom>
            <a:noFill/>
            <a:ln>
              <a:solidFill>
                <a:prstClr val="black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Mid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2914" y="4073092"/>
              <a:ext cx="1633582" cy="369332"/>
            </a:xfrm>
            <a:prstGeom prst="rect">
              <a:avLst/>
            </a:prstGeom>
            <a:noFill/>
            <a:ln>
              <a:solidFill>
                <a:prstClr val="black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Senior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2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Our Vision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‘To lead a strategic expansion of </a:t>
            </a:r>
            <a:r>
              <a:rPr lang="en-GB" dirty="0">
                <a:solidFill>
                  <a:srgbClr val="FFFF00"/>
                </a:solidFill>
              </a:rPr>
              <a:t>career</a:t>
            </a:r>
            <a:r>
              <a:rPr lang="en-GB" dirty="0">
                <a:solidFill>
                  <a:schemeClr val="bg1"/>
                </a:solidFill>
              </a:rPr>
              <a:t> researchers in clinical education, driving processes and culture change in order to position educational research as an esteemed career destination’.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36" y="4422580"/>
            <a:ext cx="3011026" cy="2258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22" y="3499952"/>
            <a:ext cx="3372543" cy="2378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1831" y="3816628"/>
            <a:ext cx="22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‘Dare mighty things’…</a:t>
            </a:r>
          </a:p>
        </p:txBody>
      </p:sp>
    </p:spTree>
    <p:extLst>
      <p:ext uri="{BB962C8B-B14F-4D97-AF65-F5344CB8AC3E}">
        <p14:creationId xmlns:p14="http://schemas.microsoft.com/office/powerpoint/2010/main" val="23193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Incubator Framework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9" y="1825625"/>
            <a:ext cx="10919691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Hub of a national research community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Inclusive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Representative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Advisory Group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Workstreams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Peter Yeates, Gabrielle Finn, Alison Pooler, Karen </a:t>
            </a:r>
            <a:r>
              <a:rPr lang="en-GB" dirty="0" err="1">
                <a:solidFill>
                  <a:schemeClr val="bg1"/>
                </a:solidFill>
              </a:rPr>
              <a:t>Mattick</a:t>
            </a:r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321594"/>
            <a:ext cx="40767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9862" y="365125"/>
            <a:ext cx="9823938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9" y="1825625"/>
            <a:ext cx="10919691" cy="4351338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1" y="1501945"/>
            <a:ext cx="3804234" cy="3804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209" y="4534964"/>
            <a:ext cx="2897032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Increase awareness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98" y="4167281"/>
            <a:ext cx="2036617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Enable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814" y="2045439"/>
            <a:ext cx="2230613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Amplify 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9519" y="1296785"/>
            <a:ext cx="4519900" cy="4154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Website:</a:t>
            </a:r>
          </a:p>
          <a:p>
            <a:endParaRPr lang="en-GB" dirty="0"/>
          </a:p>
          <a:p>
            <a:r>
              <a:rPr lang="en-GB" sz="2400" dirty="0">
                <a:solidFill>
                  <a:srgbClr val="FFFF00"/>
                </a:solidFill>
              </a:rPr>
              <a:t>https://research.ncl.ac.uk/clinical-education-research-incubator/</a:t>
            </a:r>
          </a:p>
          <a:p>
            <a:endParaRPr lang="en-GB" u="sng" dirty="0"/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Twitter: </a:t>
            </a:r>
            <a:r>
              <a:rPr lang="en-GB" dirty="0">
                <a:solidFill>
                  <a:srgbClr val="FF0000"/>
                </a:solidFill>
              </a:rPr>
              <a:t>@</a:t>
            </a:r>
            <a:r>
              <a:rPr lang="en-GB" dirty="0" err="1">
                <a:solidFill>
                  <a:srgbClr val="FF0000"/>
                </a:solidFill>
              </a:rPr>
              <a:t>ClinEdResearch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Email: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clinical.education.incubator@newcastle.ac.uk</a:t>
            </a:r>
          </a:p>
          <a:p>
            <a:endParaRPr lang="en-GB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GV" id="{E7A684E5-6C4F-40B2-A0AC-8CFE806340AC}" vid="{99DDE0E3-EE67-4160-A3A7-63065D2B96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GV</Template>
  <TotalTime>651</TotalTime>
  <Words>653</Words>
  <Application>Microsoft Macintosh PowerPoint</Application>
  <PresentationFormat>Widescreen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Launch Event</vt:lpstr>
      <vt:lpstr>A Very Warm Welcome</vt:lpstr>
      <vt:lpstr>Agenda</vt:lpstr>
      <vt:lpstr>Co-hosts and ‘story tellers’</vt:lpstr>
      <vt:lpstr>Why are we here, and why now?</vt:lpstr>
      <vt:lpstr>Academic Workforce – the leaking pipeline</vt:lpstr>
      <vt:lpstr>Our Vision</vt:lpstr>
      <vt:lpstr>Incubator Framework</vt:lpstr>
      <vt:lpstr>Goals</vt:lpstr>
      <vt:lpstr>Agenda</vt:lpstr>
      <vt:lpstr>Thank you for attending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launch event will begin shortly…</dc:title>
  <dc:creator>Gillian Vance</dc:creator>
  <cp:lastModifiedBy>Bryan Burford</cp:lastModifiedBy>
  <cp:revision>51</cp:revision>
  <dcterms:created xsi:type="dcterms:W3CDTF">2021-02-19T17:47:55Z</dcterms:created>
  <dcterms:modified xsi:type="dcterms:W3CDTF">2021-03-03T16:14:08Z</dcterms:modified>
</cp:coreProperties>
</file>